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media2.mp4" ContentType="video/unknown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9999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9999"/>
            </a:scheme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"/>
          <p:cNvSpPr/>
          <p:nvPr/>
        </p:nvSpPr>
        <p:spPr>
          <a:xfrm>
            <a:off x="0" y="9525"/>
            <a:ext cx="8099425" cy="4813300"/>
          </a:xfrm>
          <a:prstGeom prst="rect">
            <a:avLst/>
          </a:prstGeom>
          <a:solidFill>
            <a:srgbClr val="ECECE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81450"/>
            <a:ext cx="9144000" cy="288766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lbert-Ludwigs-Universität Freiburg"/>
          <p:cNvSpPr txBox="1"/>
          <p:nvPr/>
        </p:nvSpPr>
        <p:spPr>
          <a:xfrm>
            <a:off x="395286" y="4943475"/>
            <a:ext cx="2808290" cy="22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Albert-Ludwigs-Universität Freiburg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xfrm>
            <a:off x="6426199" y="6292850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>
            <a:off x="0" y="1177925"/>
            <a:ext cx="7956551" cy="0"/>
          </a:xfrm>
          <a:prstGeom prst="line">
            <a:avLst/>
          </a:prstGeom>
          <a:ln w="28575">
            <a:solidFill>
              <a:srgbClr val="C0C0C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1475" y="5835650"/>
            <a:ext cx="1152525" cy="6810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eltext"/>
          <p:cNvSpPr txBox="1"/>
          <p:nvPr>
            <p:ph type="title"/>
          </p:nvPr>
        </p:nvSpPr>
        <p:spPr>
          <a:xfrm>
            <a:off x="1370012" y="1371600"/>
            <a:ext cx="73152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Titeltext</a:t>
            </a:r>
          </a:p>
        </p:txBody>
      </p:sp>
      <p:sp>
        <p:nvSpPr>
          <p:cNvPr id="5" name="Textebene 1…"/>
          <p:cNvSpPr txBox="1"/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" name="Foliennummer"/>
          <p:cNvSpPr txBox="1"/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5345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916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www.quora.com/How-do-you-put-spin-on-a-tennis-ball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mir Kallel…"/>
          <p:cNvSpPr txBox="1"/>
          <p:nvPr>
            <p:ph type="body" sz="quarter" idx="4294967295"/>
          </p:nvPr>
        </p:nvSpPr>
        <p:spPr>
          <a:xfrm>
            <a:off x="466724" y="2924175"/>
            <a:ext cx="7418390" cy="16573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r">
              <a:buSzTx/>
              <a:buNone/>
              <a:defRPr b="1" sz="2400"/>
            </a:pPr>
            <a:r>
              <a:t>                                                               </a:t>
            </a:r>
            <a:r>
              <a:rPr b="0" sz="2600"/>
              <a:t>Amir Kallel </a:t>
            </a:r>
            <a:endParaRPr sz="2600"/>
          </a:p>
          <a:p>
            <a:pPr marL="0" indent="0" algn="r">
              <a:buSzTx/>
              <a:buNone/>
              <a:defRPr sz="2600"/>
            </a:pPr>
            <a:r>
              <a:t>    Suresh Dharani Parasuraman</a:t>
            </a:r>
          </a:p>
          <a:p>
            <a:pPr marL="0" indent="0" algn="r">
              <a:buSzTx/>
              <a:buNone/>
              <a:defRPr sz="2600"/>
            </a:pPr>
            <a:r>
              <a:t>    Alexander Kozhinov</a:t>
            </a:r>
          </a:p>
        </p:txBody>
      </p:sp>
      <p:sp>
        <p:nvSpPr>
          <p:cNvPr id="33" name="Racket Project"/>
          <p:cNvSpPr txBox="1"/>
          <p:nvPr>
            <p:ph type="title" idx="4294967295"/>
          </p:nvPr>
        </p:nvSpPr>
        <p:spPr>
          <a:xfrm>
            <a:off x="466724" y="1501775"/>
            <a:ext cx="7418390" cy="11525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91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92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" name="Working Schedule"/>
          <p:cNvSpPr txBox="1"/>
          <p:nvPr>
            <p:ph type="title" idx="4294967295"/>
          </p:nvPr>
        </p:nvSpPr>
        <p:spPr>
          <a:xfrm>
            <a:off x="863600" y="310753"/>
            <a:ext cx="6720645" cy="7207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</a:lstStyle>
          <a:p>
            <a:pPr/>
            <a:r>
              <a:t>Q &amp; A</a:t>
            </a:r>
          </a:p>
        </p:txBody>
      </p:sp>
      <p:pic>
        <p:nvPicPr>
          <p:cNvPr id="94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1401365"/>
            <a:ext cx="6994790" cy="4070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36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37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" name="Motivation"/>
          <p:cNvSpPr txBox="1"/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Idea again</a:t>
            </a:r>
          </a:p>
        </p:txBody>
      </p:sp>
      <p:pic>
        <p:nvPicPr>
          <p:cNvPr id="39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273" y="1143000"/>
            <a:ext cx="6406139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ource: [https://www.quora.com/How-do-you-put-spin-on-a-tennis-ball]"/>
          <p:cNvSpPr txBox="1"/>
          <p:nvPr>
            <p:ph type="body" sz="quarter" idx="4294967295"/>
          </p:nvPr>
        </p:nvSpPr>
        <p:spPr>
          <a:xfrm>
            <a:off x="1329936" y="5739168"/>
            <a:ext cx="3923685" cy="127002"/>
          </a:xfrm>
          <a:prstGeom prst="rect">
            <a:avLst/>
          </a:prstGeom>
        </p:spPr>
        <p:txBody>
          <a:bodyPr/>
          <a:lstStyle/>
          <a:p>
            <a:pPr>
              <a:defRPr sz="900"/>
            </a:pPr>
            <a:r>
              <a:t>Source: [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https://www.quora.com/How-do-you-put-spin-on-a-tennis-ball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43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44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Motivation"/>
          <p:cNvSpPr txBox="1"/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46" name="Real time racket motion tracking…"/>
          <p:cNvSpPr txBox="1"/>
          <p:nvPr/>
        </p:nvSpPr>
        <p:spPr>
          <a:xfrm>
            <a:off x="198587" y="1484312"/>
            <a:ext cx="7757963" cy="47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Modeling the perfect tennis swing</a:t>
            </a:r>
            <a:endParaRPr sz="2200"/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IMU embedded in the racket</a:t>
            </a:r>
          </a:p>
          <a:p>
            <a:pPr marL="342900" indent="-342900" defTabSz="914400">
              <a:lnSpc>
                <a:spcPct val="150000"/>
              </a:lnSpc>
              <a:spcBef>
                <a:spcPts val="600"/>
              </a:spcBef>
              <a:buClr>
                <a:srgbClr val="2990FF"/>
              </a:buClr>
              <a:buSzPct val="100000"/>
              <a:buChar char="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Live data plotting &amp; 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49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50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Plan A"/>
          <p:cNvSpPr txBox="1"/>
          <p:nvPr>
            <p:ph type="title" idx="4294967295"/>
          </p:nvPr>
        </p:nvSpPr>
        <p:spPr>
          <a:xfrm>
            <a:off x="1663699" y="304800"/>
            <a:ext cx="6935356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Modeling the Perfect Tennis Swing</a:t>
            </a:r>
          </a:p>
        </p:txBody>
      </p:sp>
      <p:sp>
        <p:nvSpPr>
          <p:cNvPr id="52" name="Real time racket motion tracking…"/>
          <p:cNvSpPr txBox="1"/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▪"/>
              <a:defRPr sz="2200"/>
            </a:pPr>
            <a:r>
              <a:t>20 Tennis swing motions performed separately with LG smart watch worn on wrist.</a:t>
            </a:r>
          </a:p>
          <a:p>
            <a:pPr>
              <a:buChar char="▪"/>
              <a:defRPr sz="2200"/>
            </a:pPr>
            <a:r>
              <a:t>Sensor data recorded individually using cmotion: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t>Acceleration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t>Magnetic Field</a:t>
            </a:r>
          </a:p>
          <a:p>
            <a:pPr lvl="1">
              <a:buClr>
                <a:srgbClr val="2990FF"/>
              </a:buClr>
              <a:buChar char="✓"/>
              <a:defRPr sz="2200"/>
            </a:pPr>
            <a:r>
              <a:t>Gyroscope</a:t>
            </a:r>
          </a:p>
          <a:p>
            <a:pPr>
              <a:buChar char="▪"/>
              <a:defRPr sz="2200"/>
            </a:pPr>
            <a:r>
              <a:t>9 data set [3 axis per sensor] analyzed and plotted using Matlab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55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56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Plan A"/>
          <p:cNvSpPr txBox="1"/>
          <p:nvPr>
            <p:ph type="title" idx="4294967295"/>
          </p:nvPr>
        </p:nvSpPr>
        <p:spPr>
          <a:xfrm>
            <a:off x="1663699" y="304800"/>
            <a:ext cx="6935356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Modeling the Perfect Tennis Swing</a:t>
            </a:r>
          </a:p>
        </p:txBody>
      </p:sp>
      <p:pic>
        <p:nvPicPr>
          <p:cNvPr id="58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86" y="1195754"/>
            <a:ext cx="8818806" cy="454386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Offline racket motion tracking…"/>
          <p:cNvSpPr txBox="1"/>
          <p:nvPr/>
        </p:nvSpPr>
        <p:spPr>
          <a:xfrm>
            <a:off x="468312" y="5849827"/>
            <a:ext cx="7757963" cy="75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42900" indent="-342900" defTabSz="914400">
              <a:spcBef>
                <a:spcPts val="600"/>
              </a:spcBef>
              <a:buClr>
                <a:schemeClr val="accent1"/>
              </a:buClr>
              <a:buSzPct val="100000"/>
              <a:buChar char="▪"/>
              <a:defRPr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However,</a:t>
            </a:r>
            <a:r>
              <a:rPr>
                <a:solidFill>
                  <a:srgbClr val="000000"/>
                </a:solidFill>
              </a:rPr>
              <a:t> 20 data swings have different time shifts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62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63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Plan B"/>
          <p:cNvSpPr txBox="1"/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Modeling the Perfect Tennis Swing</a:t>
            </a:r>
          </a:p>
        </p:txBody>
      </p:sp>
      <p:sp>
        <p:nvSpPr>
          <p:cNvPr id="65" name="Offline racket motion tracking…"/>
          <p:cNvSpPr txBox="1"/>
          <p:nvPr>
            <p:ph type="body" sz="quarter" idx="4294967295"/>
          </p:nvPr>
        </p:nvSpPr>
        <p:spPr>
          <a:xfrm>
            <a:off x="364465" y="1523205"/>
            <a:ext cx="7757963" cy="7557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None/>
              <a:defRPr sz="2200"/>
            </a:lvl1pPr>
          </a:lstStyle>
          <a:p>
            <a:pPr/>
            <a:r>
              <a:t>Acceleration X-axis time shift example</a:t>
            </a:r>
          </a:p>
        </p:txBody>
      </p:sp>
      <p:pic>
        <p:nvPicPr>
          <p:cNvPr id="66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401" y="1886268"/>
            <a:ext cx="3701149" cy="4719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465" y="1899137"/>
            <a:ext cx="3707111" cy="470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70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71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" name="Plan C"/>
          <p:cNvSpPr txBox="1"/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Modeling the Perfect Tennis Swing</a:t>
            </a:r>
          </a:p>
        </p:txBody>
      </p:sp>
      <p:sp>
        <p:nvSpPr>
          <p:cNvPr id="73" name="Offline racket motion tracking…"/>
          <p:cNvSpPr txBox="1"/>
          <p:nvPr>
            <p:ph type="body" idx="4294967295"/>
          </p:nvPr>
        </p:nvSpPr>
        <p:spPr>
          <a:xfrm>
            <a:off x="198587" y="1523206"/>
            <a:ext cx="7757963" cy="4751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▪"/>
              <a:defRPr sz="2200"/>
            </a:pPr>
            <a:r>
              <a:t>Identifying the most suitable fit type </a:t>
            </a:r>
          </a:p>
          <a:p>
            <a:pPr>
              <a:buChar char="▪"/>
              <a:defRPr sz="2200"/>
            </a:pPr>
            <a:r>
              <a:t>Using dynamic Matlab script</a:t>
            </a:r>
          </a:p>
          <a:p>
            <a:pPr>
              <a:buChar char="▪"/>
              <a:defRPr sz="2200"/>
            </a:pPr>
            <a:r>
              <a:t>Trial &amp; Error for domain knowledge of data</a:t>
            </a:r>
          </a:p>
        </p:txBody>
      </p:sp>
      <p:pic>
        <p:nvPicPr>
          <p:cNvPr id="74" name="2017-06-28 at 18-24-33" descr="2017-06-28 at 18-24-33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54810" y="2714979"/>
            <a:ext cx="6281016" cy="3714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2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77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78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Working Schedule"/>
          <p:cNvSpPr txBox="1"/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IMU embedded in the racket</a:t>
            </a:r>
          </a:p>
        </p:txBody>
      </p:sp>
      <p:sp>
        <p:nvSpPr>
          <p:cNvPr id="80" name="1. Week: Set up and get familiar with development environment (Android IDE and so on)…"/>
          <p:cNvSpPr txBox="1"/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▪"/>
              <a:defRPr sz="2200"/>
            </a:pPr>
            <a:r>
              <a:t>Using an MPU9150 IMU Sensor</a:t>
            </a:r>
          </a:p>
          <a:p>
            <a:pPr>
              <a:buChar char="▪"/>
              <a:defRPr sz="2200"/>
            </a:pPr>
            <a:r>
              <a:t>The same 3 sensor data acquisition with predefined timestamp</a:t>
            </a:r>
          </a:p>
          <a:p>
            <a:pPr>
              <a:buChar char="▪"/>
              <a:defRPr sz="2200"/>
            </a:pPr>
            <a:r>
              <a:t>C++ written sensor software</a:t>
            </a:r>
          </a:p>
          <a:p>
            <a:pPr>
              <a:buChar char="▪"/>
              <a:defRPr sz="2200"/>
            </a:pPr>
          </a:p>
          <a:p>
            <a:pPr marL="0" indent="0">
              <a:buSzTx/>
              <a:buNone/>
              <a:defRPr b="1" sz="2200">
                <a:solidFill>
                  <a:srgbClr val="FF0000"/>
                </a:solidFill>
              </a:defRPr>
            </a:pPr>
            <a:r>
              <a:t>    TO DO:</a:t>
            </a:r>
          </a:p>
          <a:p>
            <a:pPr>
              <a:buChar char="▪"/>
              <a:defRPr sz="2200"/>
            </a:pPr>
            <a:r>
              <a:t>UDP data transmission</a:t>
            </a:r>
          </a:p>
        </p:txBody>
      </p:sp>
      <p:pic>
        <p:nvPicPr>
          <p:cNvPr id="81" name="Grafik 2" descr="Grafik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150" y="2377794"/>
            <a:ext cx="3587262" cy="4042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/10/17"/>
          <p:cNvSpPr txBox="1"/>
          <p:nvPr/>
        </p:nvSpPr>
        <p:spPr>
          <a:xfrm>
            <a:off x="468312" y="6605586"/>
            <a:ext cx="79057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5/10/17</a:t>
            </a:r>
          </a:p>
        </p:txBody>
      </p:sp>
      <p:sp>
        <p:nvSpPr>
          <p:cNvPr id="84" name="Racket Project"/>
          <p:cNvSpPr txBox="1"/>
          <p:nvPr/>
        </p:nvSpPr>
        <p:spPr>
          <a:xfrm>
            <a:off x="1498600" y="6605586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Racket Project</a:t>
            </a:r>
          </a:p>
        </p:txBody>
      </p:sp>
      <p:sp>
        <p:nvSpPr>
          <p:cNvPr id="85" name="Foliennummer"/>
          <p:cNvSpPr txBox="1"/>
          <p:nvPr>
            <p:ph type="sldNum" sz="quarter" idx="4294967295"/>
          </p:nvPr>
        </p:nvSpPr>
        <p:spPr>
          <a:xfrm>
            <a:off x="7745411" y="660558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Working Schedule"/>
          <p:cNvSpPr txBox="1"/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Live data plotting &amp; fitting</a:t>
            </a:r>
          </a:p>
        </p:txBody>
      </p:sp>
      <p:sp>
        <p:nvSpPr>
          <p:cNvPr id="87" name="1. Week: Set up and get familiar with development environment (Android IDE and so on)…"/>
          <p:cNvSpPr txBox="1"/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▪"/>
              <a:defRPr sz="2200"/>
            </a:pPr>
            <a:r>
              <a:t>C++ app reading live stream sensor data over UDP [sent from smartphone]</a:t>
            </a:r>
          </a:p>
          <a:p>
            <a:pPr>
              <a:buChar char="▪"/>
              <a:defRPr sz="2200"/>
            </a:pPr>
            <a:r>
              <a:t>Low response time for visualization</a:t>
            </a:r>
          </a:p>
        </p:txBody>
      </p:sp>
      <p:pic>
        <p:nvPicPr>
          <p:cNvPr id="88" name="video-1498664409" descr="video-1498664409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94" y="2664149"/>
            <a:ext cx="6869089" cy="389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